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35DCDA-E99D-4462-B4DE-864F007898FF}" type="datetimeFigureOut">
              <a:rPr lang="en-US" smtClean="0"/>
              <a:pPr/>
              <a:t>7/31/2012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86DFB-3FC9-447A-9555-EAED5CF778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786DFB-3FC9-447A-9555-EAED5CF7785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74587CF-ACA2-46ED-96D5-B56EF6E9C9B9}" type="datetimeFigureOut">
              <a:rPr lang="en-US" smtClean="0"/>
              <a:pPr/>
              <a:t>7/31/2012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0CD539-5BBA-46CE-935C-3E30B4F75BC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587CF-ACA2-46ED-96D5-B56EF6E9C9B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CD539-5BBA-46CE-935C-3E30B4F75B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587CF-ACA2-46ED-96D5-B56EF6E9C9B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CD539-5BBA-46CE-935C-3E30B4F75B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74587CF-ACA2-46ED-96D5-B56EF6E9C9B9}"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CD539-5BBA-46CE-935C-3E30B4F75BC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74587CF-ACA2-46ED-96D5-B56EF6E9C9B9}" type="datetimeFigureOut">
              <a:rPr lang="en-US" smtClean="0"/>
              <a:pPr/>
              <a:t>7/31/2012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B0CD539-5BBA-46CE-935C-3E30B4F75B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4587CF-ACA2-46ED-96D5-B56EF6E9C9B9}"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CD539-5BBA-46CE-935C-3E30B4F75BC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74587CF-ACA2-46ED-96D5-B56EF6E9C9B9}" type="datetimeFigureOut">
              <a:rPr lang="en-US" smtClean="0"/>
              <a:pPr/>
              <a:t>7/31/2012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CD539-5BBA-46CE-935C-3E30B4F75BC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4587CF-ACA2-46ED-96D5-B56EF6E9C9B9}" type="datetimeFigureOut">
              <a:rPr lang="en-US" smtClean="0"/>
              <a:pPr/>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CD539-5BBA-46CE-935C-3E30B4F75B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587CF-ACA2-46ED-96D5-B56EF6E9C9B9}" type="datetimeFigureOut">
              <a:rPr lang="en-US" smtClean="0"/>
              <a:pPr/>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CD539-5BBA-46CE-935C-3E30B4F75B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4587CF-ACA2-46ED-96D5-B56EF6E9C9B9}"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CD539-5BBA-46CE-935C-3E30B4F75BC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74587CF-ACA2-46ED-96D5-B56EF6E9C9B9}" type="datetimeFigureOut">
              <a:rPr lang="en-US" smtClean="0"/>
              <a:pPr/>
              <a:t>7/31/2012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B0CD539-5BBA-46CE-935C-3E30B4F75BC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4587CF-ACA2-46ED-96D5-B56EF6E9C9B9}" type="datetimeFigureOut">
              <a:rPr lang="en-US" smtClean="0"/>
              <a:pPr/>
              <a:t>7/31/2012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0CD539-5BBA-46CE-935C-3E30B4F75B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95800"/>
            <a:ext cx="6400800" cy="1981200"/>
          </a:xfrm>
        </p:spPr>
        <p:txBody>
          <a:bodyPr>
            <a:normAutofit fontScale="55000" lnSpcReduction="20000"/>
          </a:bodyPr>
          <a:lstStyle/>
          <a:p>
            <a:pPr fontAlgn="auto">
              <a:spcAft>
                <a:spcPts val="0"/>
              </a:spcAft>
              <a:defRPr/>
            </a:pPr>
            <a:r>
              <a:rPr lang="en-US" sz="4000" b="1" dirty="0">
                <a:solidFill>
                  <a:schemeClr val="tx2"/>
                </a:solidFill>
              </a:rPr>
              <a:t>AICTE SPONSORED ONE DAY </a:t>
            </a:r>
          </a:p>
          <a:p>
            <a:pPr fontAlgn="auto">
              <a:spcAft>
                <a:spcPts val="0"/>
              </a:spcAft>
              <a:defRPr/>
            </a:pPr>
            <a:r>
              <a:rPr lang="en-US" sz="4000" b="1" dirty="0">
                <a:solidFill>
                  <a:schemeClr val="tx2"/>
                </a:solidFill>
              </a:rPr>
              <a:t>NATIONAL SEMINAR: IPRPL-2012</a:t>
            </a:r>
          </a:p>
          <a:p>
            <a:pPr fontAlgn="auto">
              <a:spcAft>
                <a:spcPts val="0"/>
              </a:spcAft>
              <a:defRPr/>
            </a:pPr>
            <a:r>
              <a:rPr lang="en-US" b="1" dirty="0">
                <a:solidFill>
                  <a:schemeClr val="tx2"/>
                </a:solidFill>
              </a:rPr>
              <a:t>Greater Kolkata College of Engineering and Management, </a:t>
            </a:r>
            <a:r>
              <a:rPr lang="en-US" b="1" dirty="0" smtClean="0">
                <a:solidFill>
                  <a:schemeClr val="tx2"/>
                </a:solidFill>
              </a:rPr>
              <a:t>Kolkata</a:t>
            </a:r>
            <a:endParaRPr lang="en-US" b="1" dirty="0">
              <a:solidFill>
                <a:schemeClr val="tx2"/>
              </a:solidFill>
            </a:endParaRPr>
          </a:p>
          <a:p>
            <a:pPr fontAlgn="auto">
              <a:spcAft>
                <a:spcPts val="0"/>
              </a:spcAft>
              <a:defRPr/>
            </a:pPr>
            <a:r>
              <a:rPr lang="en-US" b="1" dirty="0">
                <a:solidFill>
                  <a:schemeClr val="tx2"/>
                </a:solidFill>
              </a:rPr>
              <a:t>25 Aug. </a:t>
            </a:r>
            <a:r>
              <a:rPr lang="en-US" b="1" dirty="0" smtClean="0">
                <a:solidFill>
                  <a:schemeClr val="tx2"/>
                </a:solidFill>
              </a:rPr>
              <a:t>2012</a:t>
            </a:r>
          </a:p>
          <a:p>
            <a:pPr fontAlgn="auto">
              <a:spcAft>
                <a:spcPts val="0"/>
              </a:spcAft>
              <a:defRPr/>
            </a:pPr>
            <a:r>
              <a:rPr lang="en-US" sz="4400" b="1" dirty="0">
                <a:solidFill>
                  <a:schemeClr val="tx1"/>
                </a:solidFill>
              </a:rPr>
              <a:t>© </a:t>
            </a:r>
            <a:r>
              <a:rPr lang="en-US" sz="4400" b="1" dirty="0" err="1">
                <a:solidFill>
                  <a:schemeClr val="tx1"/>
                </a:solidFill>
              </a:rPr>
              <a:t>Harshavardhan</a:t>
            </a:r>
            <a:r>
              <a:rPr lang="en-US" sz="4400" b="1" dirty="0">
                <a:solidFill>
                  <a:schemeClr val="tx1"/>
                </a:solidFill>
              </a:rPr>
              <a:t> </a:t>
            </a:r>
            <a:r>
              <a:rPr lang="en-US" sz="4400" b="1" dirty="0" err="1">
                <a:solidFill>
                  <a:schemeClr val="tx1"/>
                </a:solidFill>
              </a:rPr>
              <a:t>Yadav</a:t>
            </a:r>
            <a:r>
              <a:rPr lang="en-US" sz="4400" b="1" dirty="0">
                <a:solidFill>
                  <a:schemeClr val="tx1"/>
                </a:solidFill>
              </a:rPr>
              <a:t> (JSD)</a:t>
            </a:r>
          </a:p>
          <a:p>
            <a:pPr fontAlgn="auto">
              <a:spcAft>
                <a:spcPts val="0"/>
              </a:spcAft>
              <a:defRPr/>
            </a:pPr>
            <a:r>
              <a:rPr lang="en-US" dirty="0">
                <a:solidFill>
                  <a:schemeClr val="tx1"/>
                </a:solidFill>
              </a:rPr>
              <a:t>National University of Study and Research in Law, Ranchi</a:t>
            </a:r>
            <a:endParaRPr lang="en-US" b="1" dirty="0">
              <a:solidFill>
                <a:schemeClr val="tx1"/>
              </a:solidFill>
            </a:endParaRPr>
          </a:p>
          <a:p>
            <a:pPr fontAlgn="auto">
              <a:spcAft>
                <a:spcPts val="0"/>
              </a:spcAft>
              <a:defRPr/>
            </a:pPr>
            <a:endParaRPr lang="en-US" b="1" dirty="0">
              <a:solidFill>
                <a:srgbClr val="92D050"/>
              </a:solidFill>
            </a:endParaRPr>
          </a:p>
          <a:p>
            <a:endParaRPr lang="en-US" dirty="0"/>
          </a:p>
        </p:txBody>
      </p:sp>
      <p:sp>
        <p:nvSpPr>
          <p:cNvPr id="2" name="Title 1"/>
          <p:cNvSpPr>
            <a:spLocks noGrp="1"/>
          </p:cNvSpPr>
          <p:nvPr>
            <p:ph type="ctrTitle"/>
          </p:nvPr>
        </p:nvSpPr>
        <p:spPr>
          <a:xfrm>
            <a:off x="685800" y="304800"/>
            <a:ext cx="7772400" cy="914400"/>
          </a:xfrm>
        </p:spPr>
        <p:txBody>
          <a:bodyPr>
            <a:noAutofit/>
          </a:bodyPr>
          <a:lstStyle/>
          <a:p>
            <a:r>
              <a:rPr lang="en-US" sz="3200" b="1" dirty="0" smtClean="0">
                <a:solidFill>
                  <a:srgbClr val="C00000"/>
                </a:solidFill>
              </a:rPr>
              <a:t>Patented Medicines </a:t>
            </a:r>
            <a:r>
              <a:rPr lang="en-US" sz="3200" b="1" i="1" dirty="0" smtClean="0">
                <a:solidFill>
                  <a:srgbClr val="C00000"/>
                </a:solidFill>
              </a:rPr>
              <a:t>vs. </a:t>
            </a:r>
            <a:r>
              <a:rPr lang="en-US" sz="3200" b="1" dirty="0" smtClean="0">
                <a:solidFill>
                  <a:srgbClr val="C00000"/>
                </a:solidFill>
              </a:rPr>
              <a:t>Right to Health</a:t>
            </a:r>
            <a:endParaRPr lang="en-US" sz="3200" dirty="0">
              <a:solidFill>
                <a:srgbClr val="C00000"/>
              </a:solidFill>
            </a:endParaRPr>
          </a:p>
        </p:txBody>
      </p:sp>
      <p:pic>
        <p:nvPicPr>
          <p:cNvPr id="4" name="Picture 3" descr="india-antiretoviral-drugs-300_tcm18-190863.jpg"/>
          <p:cNvPicPr>
            <a:picLocks noChangeAspect="1"/>
          </p:cNvPicPr>
          <p:nvPr/>
        </p:nvPicPr>
        <p:blipFill>
          <a:blip r:embed="rId2"/>
          <a:stretch>
            <a:fillRect/>
          </a:stretch>
        </p:blipFill>
        <p:spPr>
          <a:xfrm>
            <a:off x="0" y="990600"/>
            <a:ext cx="9144000" cy="32765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2"/>
          </p:nvPr>
        </p:nvSpPr>
        <p:spPr/>
        <p:txBody>
          <a:bodyPr>
            <a:noAutofit/>
          </a:bodyPr>
          <a:lstStyle/>
          <a:p>
            <a:r>
              <a:rPr lang="en-US" sz="8800" dirty="0" smtClean="0">
                <a:solidFill>
                  <a:schemeClr val="accent2">
                    <a:lumMod val="75000"/>
                  </a:schemeClr>
                </a:solidFill>
              </a:rPr>
              <a:t>Thank You</a:t>
            </a:r>
            <a:endParaRPr lang="en-US" sz="8800" dirty="0">
              <a:solidFill>
                <a:schemeClr val="accent2">
                  <a:lumMod val="75000"/>
                </a:schemeClr>
              </a:solidFill>
            </a:endParaRPr>
          </a:p>
        </p:txBody>
      </p:sp>
      <p:pic>
        <p:nvPicPr>
          <p:cNvPr id="5" name="Picture Placeholder 4" descr="111.jpg"/>
          <p:cNvPicPr>
            <a:picLocks noGrp="1" noChangeAspect="1"/>
          </p:cNvPicPr>
          <p:nvPr>
            <p:ph type="pic" idx="1"/>
          </p:nvPr>
        </p:nvPicPr>
        <p:blipFill>
          <a:blip r:embed="rId2"/>
          <a:srcRect t="18292" b="18292"/>
          <a:stretch>
            <a:fillRect/>
          </a:stretch>
        </p:blipFill>
        <p:spPr>
          <a:xfrm>
            <a:off x="68308" y="66675"/>
            <a:ext cx="9001873" cy="52673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The Presentation</a:t>
            </a:r>
            <a:endParaRPr lang="en-US" b="1"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	</a:t>
            </a:r>
          </a:p>
          <a:p>
            <a:r>
              <a:rPr lang="en-US" dirty="0" smtClean="0"/>
              <a:t>Historical Background</a:t>
            </a:r>
          </a:p>
          <a:p>
            <a:pPr>
              <a:buNone/>
            </a:pPr>
            <a:endParaRPr lang="en-US" dirty="0" smtClean="0"/>
          </a:p>
          <a:p>
            <a:r>
              <a:rPr lang="en-US" dirty="0" smtClean="0"/>
              <a:t>Product Patent &amp; Access to Drug</a:t>
            </a:r>
          </a:p>
          <a:p>
            <a:pPr>
              <a:buNone/>
            </a:pPr>
            <a:endParaRPr lang="en-US" dirty="0" smtClean="0"/>
          </a:p>
          <a:p>
            <a:r>
              <a:rPr lang="en-US" dirty="0" smtClean="0"/>
              <a:t>Harmonizing Conflicting Interests</a:t>
            </a:r>
          </a:p>
          <a:p>
            <a:pPr>
              <a:buNone/>
            </a:pPr>
            <a:endParaRPr lang="en-US" dirty="0" smtClean="0"/>
          </a:p>
          <a:p>
            <a:r>
              <a:rPr lang="en-US" dirty="0" smtClean="0"/>
              <a:t>Initiatives that the Government needs to take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Historical Background</a:t>
            </a:r>
            <a:endParaRPr lang="en-US" b="1" dirty="0">
              <a:solidFill>
                <a:schemeClr val="tx1"/>
              </a:solidFill>
            </a:endParaRPr>
          </a:p>
        </p:txBody>
      </p:sp>
      <p:sp>
        <p:nvSpPr>
          <p:cNvPr id="3" name="Content Placeholder 2"/>
          <p:cNvSpPr>
            <a:spLocks noGrp="1"/>
          </p:cNvSpPr>
          <p:nvPr>
            <p:ph sz="quarter" idx="1"/>
          </p:nvPr>
        </p:nvSpPr>
        <p:spPr/>
        <p:txBody>
          <a:bodyPr/>
          <a:lstStyle/>
          <a:p>
            <a:pPr algn="just"/>
            <a:endParaRPr lang="en-US" dirty="0" smtClean="0"/>
          </a:p>
          <a:p>
            <a:pPr algn="just"/>
            <a:r>
              <a:rPr lang="en-US" dirty="0" smtClean="0"/>
              <a:t>The Indian Patents and Designs Act ,1911 was fairly liberal as patenting of products related to foods, pharmaceutical, chemicals, etc. was available with a full term of 16 years in India. </a:t>
            </a:r>
          </a:p>
          <a:p>
            <a:pPr algn="just">
              <a:buNone/>
            </a:pPr>
            <a:endParaRPr lang="en-US" dirty="0" smtClean="0"/>
          </a:p>
          <a:p>
            <a:pPr algn="just"/>
            <a:r>
              <a:rPr lang="en-US" dirty="0" smtClean="0"/>
              <a:t>Indian Patents Act of 1970 explicitly disallows product patents for "substances intended for use, or capable of being used, as food or as medicine or drug.“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sz="quarter" idx="1"/>
          </p:nvPr>
        </p:nvSpPr>
        <p:spPr>
          <a:xfrm>
            <a:off x="914400" y="1447800"/>
            <a:ext cx="4724400" cy="4572000"/>
          </a:xfrm>
        </p:spPr>
        <p:txBody>
          <a:bodyPr>
            <a:normAutofit/>
          </a:bodyPr>
          <a:lstStyle/>
          <a:p>
            <a:pPr algn="just"/>
            <a:r>
              <a:rPr lang="en-US" dirty="0" smtClean="0"/>
              <a:t>Later in 1994, WTO was born effective 1st January 1995, where India was also a founder signatory.</a:t>
            </a:r>
          </a:p>
          <a:p>
            <a:pPr algn="just">
              <a:buNone/>
            </a:pPr>
            <a:endParaRPr lang="en-US" dirty="0" smtClean="0"/>
          </a:p>
          <a:p>
            <a:pPr algn="just"/>
            <a:r>
              <a:rPr lang="en-US" dirty="0" smtClean="0"/>
              <a:t>WTO activated many agreements. Important among all of them is, of course the TRIPs Agreement. TRIPs has asked for harmonization of Intellectual properties protection among member states.</a:t>
            </a:r>
          </a:p>
          <a:p>
            <a:endParaRPr lang="en-US" dirty="0"/>
          </a:p>
        </p:txBody>
      </p:sp>
      <p:pic>
        <p:nvPicPr>
          <p:cNvPr id="5" name="Content Placeholder 4" descr="949922885_160.jpg"/>
          <p:cNvPicPr>
            <a:picLocks noGrp="1" noChangeAspect="1"/>
          </p:cNvPicPr>
          <p:nvPr>
            <p:ph sz="quarter" idx="2"/>
          </p:nvPr>
        </p:nvPicPr>
        <p:blipFill>
          <a:blip r:embed="rId2"/>
          <a:stretch>
            <a:fillRect/>
          </a:stretch>
        </p:blipFill>
        <p:spPr>
          <a:xfrm>
            <a:off x="5562600" y="152400"/>
            <a:ext cx="3581400" cy="6553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sz="quarter" idx="1"/>
          </p:nvPr>
        </p:nvSpPr>
        <p:spPr/>
        <p:txBody>
          <a:bodyPr>
            <a:normAutofit fontScale="92500"/>
          </a:bodyPr>
          <a:lstStyle/>
          <a:p>
            <a:pPr algn="just"/>
            <a:r>
              <a:rPr lang="en-US" dirty="0" smtClean="0"/>
              <a:t>Countries that are members of the WTO agree to certain common standards in the way they enact and implement their patent laws.  These standards include, amongst others, that patents be given for a minimum of 20 years; that patents may be given both for products and processes.</a:t>
            </a:r>
          </a:p>
          <a:p>
            <a:pPr algn="just"/>
            <a:r>
              <a:rPr lang="en-US" dirty="0" smtClean="0"/>
              <a:t>The three consecutive amendments in 1999, 2002, 2005 under Indian Patent Act 1970 to comply with  TRIPs obligation.</a:t>
            </a:r>
          </a:p>
          <a:p>
            <a:pPr algn="just"/>
            <a:r>
              <a:rPr lang="en-US" dirty="0" smtClean="0"/>
              <a:t>1st  January 2005, drug product patent protection has been reintroduced in India.</a:t>
            </a:r>
          </a:p>
          <a:p>
            <a:pPr algn="just"/>
            <a:r>
              <a:rPr lang="en-US" dirty="0" smtClean="0"/>
              <a:t>The product patent prohibits others from making, using, offering for sale, selling or importing the patented product.</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325562"/>
          </a:xfrm>
        </p:spPr>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tx1"/>
                </a:solidFill>
              </a:rPr>
              <a:t/>
            </a:r>
            <a:br>
              <a:rPr lang="en-US" b="1" dirty="0" smtClean="0">
                <a:solidFill>
                  <a:schemeClr val="tx1"/>
                </a:solidFill>
              </a:rPr>
            </a:br>
            <a:r>
              <a:rPr lang="en-US" b="1" dirty="0" smtClean="0">
                <a:solidFill>
                  <a:schemeClr val="tx1"/>
                </a:solidFill>
              </a:rPr>
              <a:t>Product Patent &amp; Access to Drug</a:t>
            </a:r>
            <a:r>
              <a:rPr lang="en-US" dirty="0" smtClean="0"/>
              <a:t/>
            </a:r>
            <a:br>
              <a:rPr lang="en-US" dirty="0" smtClean="0"/>
            </a:br>
            <a:endParaRPr lang="en-US" dirty="0"/>
          </a:p>
        </p:txBody>
      </p:sp>
      <p:sp>
        <p:nvSpPr>
          <p:cNvPr id="3" name="Content Placeholder 2"/>
          <p:cNvSpPr>
            <a:spLocks noGrp="1"/>
          </p:cNvSpPr>
          <p:nvPr>
            <p:ph sz="quarter" idx="1"/>
          </p:nvPr>
        </p:nvSpPr>
        <p:spPr>
          <a:xfrm>
            <a:off x="914400" y="1066800"/>
            <a:ext cx="4343400" cy="5562600"/>
          </a:xfrm>
        </p:spPr>
        <p:txBody>
          <a:bodyPr>
            <a:normAutofit fontScale="70000" lnSpcReduction="20000"/>
          </a:bodyPr>
          <a:lstStyle/>
          <a:p>
            <a:pPr algn="just"/>
            <a:endParaRPr lang="en-US" dirty="0" smtClean="0"/>
          </a:p>
          <a:p>
            <a:pPr algn="just"/>
            <a:r>
              <a:rPr lang="en-US" sz="3300" dirty="0" smtClean="0"/>
              <a:t>Health is one of the fundamental basic needs of all human being. </a:t>
            </a:r>
          </a:p>
          <a:p>
            <a:pPr algn="just"/>
            <a:endParaRPr lang="en-US" sz="3300" dirty="0" smtClean="0"/>
          </a:p>
          <a:p>
            <a:pPr algn="just"/>
            <a:r>
              <a:rPr lang="en-US" sz="3300" dirty="0" smtClean="0"/>
              <a:t>The Constitution recognize that the right to health would encompass a number of elements from prevention to cure to access to drugs.</a:t>
            </a:r>
          </a:p>
          <a:p>
            <a:pPr algn="just"/>
            <a:endParaRPr lang="en-US" sz="3300" dirty="0" smtClean="0"/>
          </a:p>
          <a:p>
            <a:pPr algn="just"/>
            <a:r>
              <a:rPr lang="en-US" sz="3300" dirty="0" smtClean="0"/>
              <a:t>Drug companies often abuse the patent monopoly and fix exorbitant prices for the patented medicines. </a:t>
            </a:r>
          </a:p>
          <a:p>
            <a:pPr algn="just"/>
            <a:endParaRPr lang="en-US" sz="3300" dirty="0" smtClean="0"/>
          </a:p>
          <a:p>
            <a:pPr algn="just"/>
            <a:r>
              <a:rPr lang="en-US" sz="3300" dirty="0" smtClean="0"/>
              <a:t>Reduces Accessibility and Affordability of drugs.</a:t>
            </a:r>
          </a:p>
          <a:p>
            <a:pPr>
              <a:buNone/>
            </a:pPr>
            <a:endParaRPr lang="en-US" sz="3300" dirty="0"/>
          </a:p>
        </p:txBody>
      </p:sp>
      <p:pic>
        <p:nvPicPr>
          <p:cNvPr id="5" name="Content Placeholder 4" descr="2010-4-14 Manetta Talk.jpg"/>
          <p:cNvPicPr>
            <a:picLocks noGrp="1" noChangeAspect="1"/>
          </p:cNvPicPr>
          <p:nvPr>
            <p:ph sz="quarter" idx="2"/>
          </p:nvPr>
        </p:nvPicPr>
        <p:blipFill>
          <a:blip r:embed="rId2"/>
          <a:stretch>
            <a:fillRect/>
          </a:stretch>
        </p:blipFill>
        <p:spPr>
          <a:xfrm>
            <a:off x="5326696" y="1371600"/>
            <a:ext cx="3664903" cy="5257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Harmonizing Conflicting Interests</a:t>
            </a:r>
            <a:endParaRPr lang="en-US" b="1" dirty="0">
              <a:solidFill>
                <a:schemeClr val="tx1"/>
              </a:solidFill>
            </a:endParaRPr>
          </a:p>
        </p:txBody>
      </p:sp>
      <p:sp>
        <p:nvSpPr>
          <p:cNvPr id="3" name="Content Placeholder 2"/>
          <p:cNvSpPr>
            <a:spLocks noGrp="1"/>
          </p:cNvSpPr>
          <p:nvPr>
            <p:ph sz="quarter" idx="1"/>
          </p:nvPr>
        </p:nvSpPr>
        <p:spPr>
          <a:xfrm>
            <a:off x="152400" y="1447800"/>
            <a:ext cx="4724400" cy="5181600"/>
          </a:xfrm>
        </p:spPr>
        <p:txBody>
          <a:bodyPr>
            <a:normAutofit fontScale="85000" lnSpcReduction="10000"/>
          </a:bodyPr>
          <a:lstStyle/>
          <a:p>
            <a:pPr algn="just"/>
            <a:r>
              <a:rPr lang="en-US" sz="2900" dirty="0" smtClean="0"/>
              <a:t>A tussle between the monopoly right conferred via Intellectual Property legislations and the Right to health specially right to access the drug. </a:t>
            </a:r>
            <a:endParaRPr lang="en-US" sz="2900" dirty="0" smtClean="0"/>
          </a:p>
          <a:p>
            <a:pPr algn="just">
              <a:buNone/>
            </a:pPr>
            <a:r>
              <a:rPr lang="en-US" sz="2900" dirty="0" smtClean="0"/>
              <a:t>  </a:t>
            </a:r>
          </a:p>
          <a:p>
            <a:pPr algn="just"/>
            <a:r>
              <a:rPr lang="en-US" sz="2900" dirty="0" smtClean="0"/>
              <a:t>WTO </a:t>
            </a:r>
            <a:r>
              <a:rPr lang="en-US" sz="2900" dirty="0" smtClean="0"/>
              <a:t>Doha Declaration on TRIPS Agreement and Public Health (2001), in which, inter alia, observed that countries have the sovereign right to enact laws that safeguard domestic interests &amp; recognized that member countries had the right to protect public health and to promote access to medicines for all. </a:t>
            </a:r>
          </a:p>
          <a:p>
            <a:endParaRPr lang="en-US" dirty="0"/>
          </a:p>
        </p:txBody>
      </p:sp>
      <p:pic>
        <p:nvPicPr>
          <p:cNvPr id="5" name="Content Placeholder 4" descr="conflict-of-interest.gif"/>
          <p:cNvPicPr>
            <a:picLocks noGrp="1" noChangeAspect="1"/>
          </p:cNvPicPr>
          <p:nvPr>
            <p:ph sz="quarter" idx="2"/>
          </p:nvPr>
        </p:nvPicPr>
        <p:blipFill>
          <a:blip r:embed="rId2"/>
          <a:stretch>
            <a:fillRect/>
          </a:stretch>
        </p:blipFill>
        <p:spPr>
          <a:xfrm>
            <a:off x="4933950" y="1447800"/>
            <a:ext cx="4057650" cy="5181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sz="quarter" idx="1"/>
          </p:nvPr>
        </p:nvSpPr>
        <p:spPr>
          <a:xfrm>
            <a:off x="914400" y="1447800"/>
            <a:ext cx="4648200" cy="4572000"/>
          </a:xfrm>
        </p:spPr>
        <p:txBody>
          <a:bodyPr/>
          <a:lstStyle/>
          <a:p>
            <a:pPr algn="just"/>
            <a:r>
              <a:rPr lang="en-US" dirty="0" smtClean="0"/>
              <a:t>Compulsory licensing has used as a tool to regulate the exclusive rights conferred by patents. </a:t>
            </a:r>
            <a:endParaRPr lang="en-US" dirty="0" smtClean="0"/>
          </a:p>
          <a:p>
            <a:pPr algn="just">
              <a:buNone/>
            </a:pPr>
            <a:endParaRPr lang="en-US" dirty="0" smtClean="0"/>
          </a:p>
          <a:p>
            <a:pPr algn="just"/>
            <a:r>
              <a:rPr lang="en-US" dirty="0" smtClean="0"/>
              <a:t> India has the widest compulsory licensing norms that the world has ever known</a:t>
            </a:r>
            <a:r>
              <a:rPr lang="en-US" dirty="0" smtClean="0"/>
              <a:t>.</a:t>
            </a:r>
          </a:p>
          <a:p>
            <a:pPr algn="just"/>
            <a:endParaRPr lang="en-US" dirty="0" smtClean="0"/>
          </a:p>
          <a:p>
            <a:endParaRPr lang="en-US" dirty="0"/>
          </a:p>
        </p:txBody>
      </p:sp>
      <p:pic>
        <p:nvPicPr>
          <p:cNvPr id="8" name="Content Placeholder 7" descr="images.jpg"/>
          <p:cNvPicPr>
            <a:picLocks noGrp="1" noChangeAspect="1"/>
          </p:cNvPicPr>
          <p:nvPr>
            <p:ph sz="quarter" idx="2"/>
          </p:nvPr>
        </p:nvPicPr>
        <p:blipFill>
          <a:blip r:embed="rId2"/>
          <a:stretch>
            <a:fillRect/>
          </a:stretch>
        </p:blipFill>
        <p:spPr>
          <a:xfrm>
            <a:off x="5638800" y="1524000"/>
            <a:ext cx="3200400" cy="3200400"/>
          </a:xfrm>
        </p:spPr>
      </p:pic>
      <p:sp>
        <p:nvSpPr>
          <p:cNvPr id="7" name="Rectangle 5"/>
          <p:cNvSpPr>
            <a:spLocks noChangeArrowheads="1"/>
          </p:cNvSpPr>
          <p:nvPr/>
        </p:nvSpPr>
        <p:spPr bwMode="auto">
          <a:xfrm>
            <a:off x="971550" y="4572000"/>
            <a:ext cx="7715250" cy="1477328"/>
          </a:xfrm>
          <a:prstGeom prst="rect">
            <a:avLst/>
          </a:prstGeom>
          <a:solidFill>
            <a:schemeClr val="tx1"/>
          </a:solidFill>
          <a:ln w="9525">
            <a:noFill/>
            <a:miter lim="800000"/>
            <a:headEnd/>
            <a:tailEnd/>
          </a:ln>
        </p:spPr>
        <p:txBody>
          <a:bodyPr wrap="square">
            <a:spAutoFit/>
          </a:bodyPr>
          <a:lstStyle/>
          <a:p>
            <a:pPr algn="ctr"/>
            <a:r>
              <a:rPr lang="en-US" b="1" dirty="0">
                <a:solidFill>
                  <a:schemeClr val="bg1"/>
                </a:solidFill>
                <a:latin typeface="Calibri" pitchFamily="34" charset="0"/>
                <a:cs typeface="Calibri" pitchFamily="34" charset="0"/>
              </a:rPr>
              <a:t>In March 2012, India granted its first compulsory license, allowing a domestic drug maker to manufacture generic version of </a:t>
            </a:r>
            <a:r>
              <a:rPr lang="en-US" b="1" dirty="0" err="1">
                <a:solidFill>
                  <a:schemeClr val="bg1"/>
                </a:solidFill>
                <a:latin typeface="Calibri" pitchFamily="34" charset="0"/>
                <a:cs typeface="Calibri" pitchFamily="34" charset="0"/>
              </a:rPr>
              <a:t>Nexavar</a:t>
            </a:r>
            <a:r>
              <a:rPr lang="en-US" b="1" dirty="0">
                <a:solidFill>
                  <a:schemeClr val="bg1"/>
                </a:solidFill>
                <a:latin typeface="Calibri" pitchFamily="34" charset="0"/>
                <a:cs typeface="Calibri" pitchFamily="34" charset="0"/>
              </a:rPr>
              <a:t>, a cancer drug by Germany's Bayer. That enabled India's </a:t>
            </a:r>
            <a:r>
              <a:rPr lang="en-US" b="1" dirty="0" err="1">
                <a:solidFill>
                  <a:schemeClr val="bg1"/>
                </a:solidFill>
                <a:latin typeface="Calibri" pitchFamily="34" charset="0"/>
                <a:cs typeface="Calibri" pitchFamily="34" charset="0"/>
              </a:rPr>
              <a:t>Natco</a:t>
            </a:r>
            <a:r>
              <a:rPr lang="en-US" b="1" dirty="0">
                <a:solidFill>
                  <a:schemeClr val="bg1"/>
                </a:solidFill>
                <a:latin typeface="Calibri" pitchFamily="34" charset="0"/>
                <a:cs typeface="Calibri" pitchFamily="34" charset="0"/>
              </a:rPr>
              <a:t> </a:t>
            </a:r>
            <a:r>
              <a:rPr lang="en-US" b="1" dirty="0" err="1">
                <a:solidFill>
                  <a:schemeClr val="bg1"/>
                </a:solidFill>
                <a:latin typeface="Calibri" pitchFamily="34" charset="0"/>
                <a:cs typeface="Calibri" pitchFamily="34" charset="0"/>
              </a:rPr>
              <a:t>Pharma</a:t>
            </a:r>
            <a:r>
              <a:rPr lang="en-US" b="1" dirty="0">
                <a:solidFill>
                  <a:schemeClr val="bg1"/>
                </a:solidFill>
                <a:latin typeface="Calibri" pitchFamily="34" charset="0"/>
                <a:cs typeface="Calibri" pitchFamily="34" charset="0"/>
              </a:rPr>
              <a:t> to sell its generic version of </a:t>
            </a:r>
            <a:r>
              <a:rPr lang="en-US" b="1" dirty="0" err="1">
                <a:solidFill>
                  <a:schemeClr val="bg1"/>
                </a:solidFill>
                <a:latin typeface="Calibri" pitchFamily="34" charset="0"/>
                <a:cs typeface="Calibri" pitchFamily="34" charset="0"/>
              </a:rPr>
              <a:t>Nexavar</a:t>
            </a:r>
            <a:r>
              <a:rPr lang="en-US" b="1" dirty="0">
                <a:solidFill>
                  <a:schemeClr val="bg1"/>
                </a:solidFill>
                <a:latin typeface="Calibri" pitchFamily="34" charset="0"/>
                <a:cs typeface="Calibri" pitchFamily="34" charset="0"/>
              </a:rPr>
              <a:t> at INR 8,800 rupees ($160) per monthly dose, a fraction of the INR 280,000 ($5090) rupees Bayer's version cost.</a:t>
            </a:r>
            <a:endParaRPr lang="en-GB" b="1" dirty="0">
              <a:solidFill>
                <a:schemeClr val="bg1"/>
              </a:solidFill>
              <a:latin typeface="Arial Narrow"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Initiatives </a:t>
            </a:r>
            <a:r>
              <a:rPr lang="en-US" b="1" dirty="0" smtClean="0">
                <a:solidFill>
                  <a:schemeClr val="tx1"/>
                </a:solidFill>
              </a:rPr>
              <a:t>that the Government needs to take </a:t>
            </a:r>
            <a:endParaRPr lang="en-US" b="1" dirty="0">
              <a:solidFill>
                <a:schemeClr val="tx1"/>
              </a:solidFill>
            </a:endParaRPr>
          </a:p>
        </p:txBody>
      </p:sp>
      <p:sp>
        <p:nvSpPr>
          <p:cNvPr id="3" name="Content Placeholder 2"/>
          <p:cNvSpPr>
            <a:spLocks noGrp="1"/>
          </p:cNvSpPr>
          <p:nvPr>
            <p:ph sz="quarter" idx="1"/>
          </p:nvPr>
        </p:nvSpPr>
        <p:spPr>
          <a:xfrm>
            <a:off x="0" y="1371600"/>
            <a:ext cx="5181600" cy="5181600"/>
          </a:xfrm>
        </p:spPr>
        <p:txBody>
          <a:bodyPr>
            <a:normAutofit fontScale="55000" lnSpcReduction="20000"/>
          </a:bodyPr>
          <a:lstStyle/>
          <a:p>
            <a:pPr marL="640080" lvl="1" algn="just" fontAlgn="auto">
              <a:spcAft>
                <a:spcPts val="0"/>
              </a:spcAft>
              <a:buClr>
                <a:srgbClr val="FFC000"/>
              </a:buClr>
              <a:defRPr/>
            </a:pPr>
            <a:r>
              <a:rPr lang="en-US" sz="4400" b="1" i="1" u="sng" dirty="0" smtClean="0">
                <a:latin typeface="Perpetua" pitchFamily="18" charset="0"/>
              </a:rPr>
              <a:t>Drug Subsidies:</a:t>
            </a:r>
            <a:r>
              <a:rPr lang="en-US" sz="4400" u="sng" dirty="0" smtClean="0">
                <a:latin typeface="Perpetua" pitchFamily="18" charset="0"/>
              </a:rPr>
              <a:t> </a:t>
            </a:r>
          </a:p>
          <a:p>
            <a:pPr marL="640080" lvl="1" algn="just" fontAlgn="auto">
              <a:spcAft>
                <a:spcPts val="0"/>
              </a:spcAft>
              <a:buClr>
                <a:srgbClr val="FFC000"/>
              </a:buClr>
              <a:buFontTx/>
              <a:buNone/>
              <a:defRPr/>
            </a:pPr>
            <a:r>
              <a:rPr lang="en-US" sz="4400" b="1" dirty="0" smtClean="0">
                <a:latin typeface="Perpetua" pitchFamily="18" charset="0"/>
              </a:rPr>
              <a:t>    </a:t>
            </a:r>
            <a:r>
              <a:rPr lang="en-US" sz="4400" dirty="0" smtClean="0">
                <a:latin typeface="Perpetua" pitchFamily="18" charset="0"/>
              </a:rPr>
              <a:t>Subsidies should granted in cases of drugs, in the same manner as they are granted in LPG, petrol, Kerosene oil, sugar and other essential commodities</a:t>
            </a:r>
            <a:r>
              <a:rPr lang="en-US" sz="4400" dirty="0" smtClean="0">
                <a:latin typeface="Perpetua" pitchFamily="18" charset="0"/>
              </a:rPr>
              <a:t>.</a:t>
            </a:r>
          </a:p>
          <a:p>
            <a:pPr marL="640080" lvl="1" algn="just" fontAlgn="auto">
              <a:spcAft>
                <a:spcPts val="0"/>
              </a:spcAft>
              <a:buClr>
                <a:srgbClr val="FFC000"/>
              </a:buClr>
              <a:buFontTx/>
              <a:buNone/>
              <a:defRPr/>
            </a:pPr>
            <a:r>
              <a:rPr lang="en-US" sz="4400" dirty="0" smtClean="0">
                <a:latin typeface="Perpetua" pitchFamily="18" charset="0"/>
              </a:rPr>
              <a:t> </a:t>
            </a:r>
            <a:endParaRPr lang="en-US" sz="4400" dirty="0" smtClean="0">
              <a:latin typeface="Perpetua" pitchFamily="18" charset="0"/>
              <a:cs typeface="Calibri" pitchFamily="34" charset="0"/>
            </a:endParaRPr>
          </a:p>
          <a:p>
            <a:pPr marL="640080" lvl="1" algn="just" fontAlgn="auto">
              <a:spcAft>
                <a:spcPts val="0"/>
              </a:spcAft>
              <a:buClr>
                <a:srgbClr val="FFC000"/>
              </a:buClr>
              <a:defRPr/>
            </a:pPr>
            <a:r>
              <a:rPr lang="en-US" sz="4400" b="1" i="1" u="sng" dirty="0" smtClean="0">
                <a:latin typeface="Perpetua" pitchFamily="18" charset="0"/>
              </a:rPr>
              <a:t>Price Control Mechanism:</a:t>
            </a:r>
          </a:p>
          <a:p>
            <a:pPr marL="640080" lvl="1" algn="just" fontAlgn="auto">
              <a:spcAft>
                <a:spcPts val="0"/>
              </a:spcAft>
              <a:buClr>
                <a:srgbClr val="FFC000"/>
              </a:buClr>
              <a:buFontTx/>
              <a:buNone/>
              <a:defRPr/>
            </a:pPr>
            <a:r>
              <a:rPr lang="en-US" sz="4400" i="1" dirty="0" smtClean="0">
                <a:latin typeface="Perpetua" pitchFamily="18" charset="0"/>
              </a:rPr>
              <a:t>    </a:t>
            </a:r>
            <a:r>
              <a:rPr lang="en-US" sz="4400" dirty="0" smtClean="0">
                <a:latin typeface="Perpetua" pitchFamily="18" charset="0"/>
              </a:rPr>
              <a:t>Nearly 75% of the retail </a:t>
            </a:r>
            <a:r>
              <a:rPr lang="en-US" sz="4400" dirty="0" err="1" smtClean="0">
                <a:latin typeface="Perpetua" pitchFamily="18" charset="0"/>
              </a:rPr>
              <a:t>pharma</a:t>
            </a:r>
            <a:r>
              <a:rPr lang="en-US" sz="4400" dirty="0" smtClean="0">
                <a:latin typeface="Perpetua" pitchFamily="18" charset="0"/>
              </a:rPr>
              <a:t> market is currently outside price control. </a:t>
            </a:r>
            <a:r>
              <a:rPr lang="en-US" sz="4400" i="1" dirty="0" smtClean="0">
                <a:latin typeface="Perpetua" pitchFamily="18" charset="0"/>
              </a:rPr>
              <a:t> </a:t>
            </a:r>
            <a:endParaRPr lang="en-US" sz="4400" i="1" dirty="0" smtClean="0">
              <a:latin typeface="Perpetua" pitchFamily="18" charset="0"/>
            </a:endParaRPr>
          </a:p>
          <a:p>
            <a:pPr marL="640080" lvl="1" algn="just" fontAlgn="auto">
              <a:spcAft>
                <a:spcPts val="0"/>
              </a:spcAft>
              <a:buClr>
                <a:srgbClr val="FFC000"/>
              </a:buClr>
              <a:buFontTx/>
              <a:buNone/>
              <a:defRPr/>
            </a:pPr>
            <a:endParaRPr lang="en-US" sz="4400" i="1" dirty="0" smtClean="0">
              <a:latin typeface="Perpetua" pitchFamily="18" charset="0"/>
              <a:cs typeface="Calibri" pitchFamily="34" charset="0"/>
            </a:endParaRPr>
          </a:p>
          <a:p>
            <a:pPr marL="640080" lvl="1" algn="just" fontAlgn="auto">
              <a:spcAft>
                <a:spcPts val="0"/>
              </a:spcAft>
              <a:buClr>
                <a:srgbClr val="FFC000"/>
              </a:buClr>
              <a:defRPr/>
            </a:pPr>
            <a:r>
              <a:rPr lang="en-US" sz="4400" b="1" i="1" u="sng" dirty="0" smtClean="0">
                <a:latin typeface="Perpetua" pitchFamily="18" charset="0"/>
              </a:rPr>
              <a:t>Price Ceilings:</a:t>
            </a:r>
            <a:endParaRPr lang="en-US" sz="4400" b="1" u="sng" dirty="0" smtClean="0">
              <a:latin typeface="Perpetua" pitchFamily="18" charset="0"/>
            </a:endParaRPr>
          </a:p>
          <a:p>
            <a:pPr marL="640080" lvl="1" algn="just" fontAlgn="auto">
              <a:spcAft>
                <a:spcPts val="0"/>
              </a:spcAft>
              <a:buClr>
                <a:srgbClr val="FFC000"/>
              </a:buClr>
              <a:buFontTx/>
              <a:buNone/>
              <a:defRPr/>
            </a:pPr>
            <a:r>
              <a:rPr lang="en-US" sz="4400" b="1" dirty="0" smtClean="0">
                <a:latin typeface="Perpetua" pitchFamily="18" charset="0"/>
              </a:rPr>
              <a:t>    </a:t>
            </a:r>
            <a:r>
              <a:rPr lang="en-US" sz="4400" dirty="0" smtClean="0">
                <a:latin typeface="Perpetua" pitchFamily="18" charset="0"/>
              </a:rPr>
              <a:t>The ceiling on the prices will ensure that the maximum price of a particular drug is well within the reach of the masses. </a:t>
            </a:r>
            <a:endParaRPr lang="en-GB" sz="4400" u="sng" dirty="0" smtClean="0">
              <a:latin typeface="Perpetua" pitchFamily="18" charset="0"/>
              <a:cs typeface="Calibri" pitchFamily="34" charset="0"/>
            </a:endParaRPr>
          </a:p>
          <a:p>
            <a:endParaRPr lang="en-US" dirty="0"/>
          </a:p>
        </p:txBody>
      </p:sp>
      <p:pic>
        <p:nvPicPr>
          <p:cNvPr id="5" name="Content Placeholder 4" descr="drugspills.jpg"/>
          <p:cNvPicPr>
            <a:picLocks noGrp="1" noChangeAspect="1"/>
          </p:cNvPicPr>
          <p:nvPr>
            <p:ph sz="quarter" idx="2"/>
          </p:nvPr>
        </p:nvPicPr>
        <p:blipFill>
          <a:blip r:embed="rId2"/>
          <a:stretch>
            <a:fillRect/>
          </a:stretch>
        </p:blipFill>
        <p:spPr>
          <a:xfrm>
            <a:off x="5282990" y="1447800"/>
            <a:ext cx="3708610" cy="51816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125</TotalTime>
  <Words>494</Words>
  <Application>Microsoft Office PowerPoint</Application>
  <PresentationFormat>On-screen Show (4:3)</PresentationFormat>
  <Paragraphs>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Patented Medicines vs. Right to Health</vt:lpstr>
      <vt:lpstr>The Presentation</vt:lpstr>
      <vt:lpstr>Historical Background</vt:lpstr>
      <vt:lpstr>CONT…..</vt:lpstr>
      <vt:lpstr>CONT….</vt:lpstr>
      <vt:lpstr>  Product Patent &amp; Access to Drug </vt:lpstr>
      <vt:lpstr>Harmonizing Conflicting Interests</vt:lpstr>
      <vt:lpstr>CONT….</vt:lpstr>
      <vt:lpstr>Initiatives that the Government needs to take </vt:lpstr>
      <vt:lpstr>Slide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Patented Medicines vs. Right to Health</dc:title>
  <dc:creator>mahender</dc:creator>
  <cp:lastModifiedBy>mahender</cp:lastModifiedBy>
  <cp:revision>16</cp:revision>
  <dcterms:created xsi:type="dcterms:W3CDTF">2012-07-31T08:05:28Z</dcterms:created>
  <dcterms:modified xsi:type="dcterms:W3CDTF">2012-07-31T12:28:42Z</dcterms:modified>
</cp:coreProperties>
</file>